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9" r:id="rId6"/>
    <p:sldId id="268" r:id="rId7"/>
    <p:sldId id="260" r:id="rId8"/>
    <p:sldId id="266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451"/>
    <p:restoredTop sz="88149"/>
  </p:normalViewPr>
  <p:slideViewPr>
    <p:cSldViewPr snapToGrid="0" snapToObjects="1">
      <p:cViewPr varScale="1">
        <p:scale>
          <a:sx n="110" d="100"/>
          <a:sy n="110" d="100"/>
        </p:scale>
        <p:origin x="5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C57C6F-5B4B-D44F-A34B-06C4F4AEF711}" type="doc">
      <dgm:prSet loTypeId="urn:microsoft.com/office/officeart/2005/8/layout/vList2" loCatId="list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zh-CN" altLang="en-US"/>
        </a:p>
      </dgm:t>
    </dgm:pt>
    <dgm:pt modelId="{31427852-F1CC-7A40-BF18-29D110B16623}">
      <dgm:prSet/>
      <dgm:spPr/>
      <dgm:t>
        <a:bodyPr/>
        <a:lstStyle/>
        <a:p>
          <a:r>
            <a:rPr kumimoji="1" lang="en-US" b="1"/>
            <a:t>0.</a:t>
          </a:r>
          <a:r>
            <a:rPr kumimoji="1" lang="zh-CN" b="1"/>
            <a:t> </a:t>
          </a:r>
          <a:r>
            <a:rPr kumimoji="1" lang="en-US" b="1"/>
            <a:t>RPC</a:t>
          </a:r>
          <a:r>
            <a:rPr kumimoji="1" lang="zh-CN" b="1"/>
            <a:t>关注解决的什么问题？</a:t>
          </a:r>
          <a:endParaRPr lang="zh-CN" b="1"/>
        </a:p>
      </dgm:t>
    </dgm:pt>
    <dgm:pt modelId="{C6B71DA0-2A9E-AC4D-93A0-2D0EF7852E95}" type="parTrans" cxnId="{643F6907-DA42-A74F-B692-E24D83636E32}">
      <dgm:prSet/>
      <dgm:spPr/>
      <dgm:t>
        <a:bodyPr/>
        <a:lstStyle/>
        <a:p>
          <a:endParaRPr lang="zh-CN" altLang="en-US" b="1"/>
        </a:p>
      </dgm:t>
    </dgm:pt>
    <dgm:pt modelId="{B7118462-3930-9249-B69B-D600674AD34D}" type="sibTrans" cxnId="{643F6907-DA42-A74F-B692-E24D83636E32}">
      <dgm:prSet/>
      <dgm:spPr/>
      <dgm:t>
        <a:bodyPr/>
        <a:lstStyle/>
        <a:p>
          <a:endParaRPr lang="zh-CN" altLang="en-US" b="1"/>
        </a:p>
      </dgm:t>
    </dgm:pt>
    <dgm:pt modelId="{F101CD55-939D-E746-904E-57C9AD757E09}">
      <dgm:prSet/>
      <dgm:spPr/>
      <dgm:t>
        <a:bodyPr/>
        <a:lstStyle/>
        <a:p>
          <a:r>
            <a:rPr kumimoji="1" lang="en-US" b="1"/>
            <a:t>1.</a:t>
          </a:r>
          <a:r>
            <a:rPr kumimoji="1" lang="zh-CN" b="1"/>
            <a:t> 系统核心概念</a:t>
          </a:r>
          <a:endParaRPr lang="zh-CN" b="1"/>
        </a:p>
      </dgm:t>
    </dgm:pt>
    <dgm:pt modelId="{FC90AA7B-0CCF-D24C-99E7-EA8A6BC6B25E}" type="parTrans" cxnId="{E6ED3A2E-2D51-B34F-A30F-3C950D92BFB0}">
      <dgm:prSet/>
      <dgm:spPr/>
      <dgm:t>
        <a:bodyPr/>
        <a:lstStyle/>
        <a:p>
          <a:endParaRPr lang="zh-CN" altLang="en-US" b="1"/>
        </a:p>
      </dgm:t>
    </dgm:pt>
    <dgm:pt modelId="{8DD2BDBC-A4D9-994E-8984-2766A330C068}" type="sibTrans" cxnId="{E6ED3A2E-2D51-B34F-A30F-3C950D92BFB0}">
      <dgm:prSet/>
      <dgm:spPr/>
      <dgm:t>
        <a:bodyPr/>
        <a:lstStyle/>
        <a:p>
          <a:endParaRPr lang="zh-CN" altLang="en-US" b="1"/>
        </a:p>
      </dgm:t>
    </dgm:pt>
    <dgm:pt modelId="{222C98CD-9360-324D-9180-19835A57494B}">
      <dgm:prSet/>
      <dgm:spPr/>
      <dgm:t>
        <a:bodyPr/>
        <a:lstStyle/>
        <a:p>
          <a:r>
            <a:rPr kumimoji="1" lang="en-US" b="1"/>
            <a:t>2.</a:t>
          </a:r>
          <a:r>
            <a:rPr kumimoji="1" lang="zh-CN" b="1"/>
            <a:t> 系统流程</a:t>
          </a:r>
          <a:endParaRPr lang="zh-CN" b="1"/>
        </a:p>
      </dgm:t>
    </dgm:pt>
    <dgm:pt modelId="{A147EC86-A275-734A-90EB-511897807E97}" type="parTrans" cxnId="{B574978F-43A5-3348-B661-33797EDC9477}">
      <dgm:prSet/>
      <dgm:spPr/>
      <dgm:t>
        <a:bodyPr/>
        <a:lstStyle/>
        <a:p>
          <a:endParaRPr lang="zh-CN" altLang="en-US" b="1"/>
        </a:p>
      </dgm:t>
    </dgm:pt>
    <dgm:pt modelId="{0EE2E77A-5E5B-4846-9A8C-438C7F6AECBD}" type="sibTrans" cxnId="{B574978F-43A5-3348-B661-33797EDC9477}">
      <dgm:prSet/>
      <dgm:spPr/>
      <dgm:t>
        <a:bodyPr/>
        <a:lstStyle/>
        <a:p>
          <a:endParaRPr lang="zh-CN" altLang="en-US" b="1"/>
        </a:p>
      </dgm:t>
    </dgm:pt>
    <dgm:pt modelId="{192C3433-4B3D-E04A-95E2-9F9E96361164}">
      <dgm:prSet/>
      <dgm:spPr/>
      <dgm:t>
        <a:bodyPr/>
        <a:lstStyle/>
        <a:p>
          <a:r>
            <a:rPr kumimoji="1" lang="en-US" b="1" dirty="0"/>
            <a:t>3.</a:t>
          </a:r>
          <a:r>
            <a:rPr kumimoji="1" lang="zh-CN" b="1" dirty="0"/>
            <a:t> 涉及哪些组件及其扩展点</a:t>
          </a:r>
          <a:endParaRPr lang="zh-CN" b="1" dirty="0"/>
        </a:p>
      </dgm:t>
    </dgm:pt>
    <dgm:pt modelId="{A825192F-199F-CD4E-9218-6D89F1DED30C}" type="parTrans" cxnId="{D8C7F107-0746-1748-902D-673F50C803F5}">
      <dgm:prSet/>
      <dgm:spPr/>
      <dgm:t>
        <a:bodyPr/>
        <a:lstStyle/>
        <a:p>
          <a:endParaRPr lang="zh-CN" altLang="en-US" b="1"/>
        </a:p>
      </dgm:t>
    </dgm:pt>
    <dgm:pt modelId="{024B2C17-67B9-D246-AAE0-1493379F5341}" type="sibTrans" cxnId="{D8C7F107-0746-1748-902D-673F50C803F5}">
      <dgm:prSet/>
      <dgm:spPr/>
      <dgm:t>
        <a:bodyPr/>
        <a:lstStyle/>
        <a:p>
          <a:endParaRPr lang="zh-CN" altLang="en-US" b="1"/>
        </a:p>
      </dgm:t>
    </dgm:pt>
    <dgm:pt modelId="{3049C289-829E-C54A-88C7-33BCCFA683EB}">
      <dgm:prSet/>
      <dgm:spPr/>
      <dgm:t>
        <a:bodyPr/>
        <a:lstStyle/>
        <a:p>
          <a:r>
            <a:rPr kumimoji="1" lang="en-US" b="1"/>
            <a:t>4.</a:t>
          </a:r>
          <a:r>
            <a:rPr kumimoji="1" lang="zh-CN" b="1"/>
            <a:t> </a:t>
          </a:r>
          <a:r>
            <a:rPr kumimoji="1" lang="en-US" b="1"/>
            <a:t>Dubbo</a:t>
          </a:r>
          <a:r>
            <a:rPr kumimoji="1" lang="zh-CN" b="1"/>
            <a:t>中坚持的设计原则</a:t>
          </a:r>
          <a:endParaRPr lang="zh-CN" b="1"/>
        </a:p>
      </dgm:t>
    </dgm:pt>
    <dgm:pt modelId="{6564E82E-63DD-084C-B28A-E8E771D200EA}" type="parTrans" cxnId="{48F0A8C4-065D-264A-B4A1-1E173E88DA5B}">
      <dgm:prSet/>
      <dgm:spPr/>
      <dgm:t>
        <a:bodyPr/>
        <a:lstStyle/>
        <a:p>
          <a:endParaRPr lang="zh-CN" altLang="en-US" b="1"/>
        </a:p>
      </dgm:t>
    </dgm:pt>
    <dgm:pt modelId="{09E3CAB2-047B-C843-BB43-7EC7E4C03D4F}" type="sibTrans" cxnId="{48F0A8C4-065D-264A-B4A1-1E173E88DA5B}">
      <dgm:prSet/>
      <dgm:spPr/>
      <dgm:t>
        <a:bodyPr/>
        <a:lstStyle/>
        <a:p>
          <a:endParaRPr lang="zh-CN" altLang="en-US" b="1"/>
        </a:p>
      </dgm:t>
    </dgm:pt>
    <dgm:pt modelId="{A2ED4D30-2008-BF44-A7AD-D26FE16F7F27}" type="pres">
      <dgm:prSet presAssocID="{FEC57C6F-5B4B-D44F-A34B-06C4F4AEF711}" presName="linear" presStyleCnt="0">
        <dgm:presLayoutVars>
          <dgm:animLvl val="lvl"/>
          <dgm:resizeHandles val="exact"/>
        </dgm:presLayoutVars>
      </dgm:prSet>
      <dgm:spPr/>
    </dgm:pt>
    <dgm:pt modelId="{F415309D-9584-CD4C-BEF0-D1AD849956F3}" type="pres">
      <dgm:prSet presAssocID="{31427852-F1CC-7A40-BF18-29D110B16623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3FE1E06E-FBE4-5E48-AF4C-C74CF517651C}" type="pres">
      <dgm:prSet presAssocID="{B7118462-3930-9249-B69B-D600674AD34D}" presName="spacer" presStyleCnt="0"/>
      <dgm:spPr/>
    </dgm:pt>
    <dgm:pt modelId="{FA996FB9-D223-4946-929B-98406D7A37D8}" type="pres">
      <dgm:prSet presAssocID="{F101CD55-939D-E746-904E-57C9AD757E09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0AA12415-7FF7-CB4B-B1DD-EC8E0CA1BEAF}" type="pres">
      <dgm:prSet presAssocID="{8DD2BDBC-A4D9-994E-8984-2766A330C068}" presName="spacer" presStyleCnt="0"/>
      <dgm:spPr/>
    </dgm:pt>
    <dgm:pt modelId="{89D9EA21-683F-D044-B808-A469E039DC79}" type="pres">
      <dgm:prSet presAssocID="{222C98CD-9360-324D-9180-19835A57494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41C6B72-EC9C-594F-BDB0-7B8CFB611AA7}" type="pres">
      <dgm:prSet presAssocID="{0EE2E77A-5E5B-4846-9A8C-438C7F6AECBD}" presName="spacer" presStyleCnt="0"/>
      <dgm:spPr/>
    </dgm:pt>
    <dgm:pt modelId="{7ADA8645-7B3F-DD48-AAB5-D3855D4024E2}" type="pres">
      <dgm:prSet presAssocID="{192C3433-4B3D-E04A-95E2-9F9E96361164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1D2D6AD6-31DE-5F44-8777-1F1F5478C2A4}" type="pres">
      <dgm:prSet presAssocID="{024B2C17-67B9-D246-AAE0-1493379F5341}" presName="spacer" presStyleCnt="0"/>
      <dgm:spPr/>
    </dgm:pt>
    <dgm:pt modelId="{4ECE6F18-D425-D445-91C3-51FBE4B3A18B}" type="pres">
      <dgm:prSet presAssocID="{3049C289-829E-C54A-88C7-33BCCFA683EB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905F6F02-2FA0-F940-83D3-A43F85BB9520}" type="presOf" srcId="{F101CD55-939D-E746-904E-57C9AD757E09}" destId="{FA996FB9-D223-4946-929B-98406D7A37D8}" srcOrd="0" destOrd="0" presId="urn:microsoft.com/office/officeart/2005/8/layout/vList2"/>
    <dgm:cxn modelId="{643F6907-DA42-A74F-B692-E24D83636E32}" srcId="{FEC57C6F-5B4B-D44F-A34B-06C4F4AEF711}" destId="{31427852-F1CC-7A40-BF18-29D110B16623}" srcOrd="0" destOrd="0" parTransId="{C6B71DA0-2A9E-AC4D-93A0-2D0EF7852E95}" sibTransId="{B7118462-3930-9249-B69B-D600674AD34D}"/>
    <dgm:cxn modelId="{D8C7F107-0746-1748-902D-673F50C803F5}" srcId="{FEC57C6F-5B4B-D44F-A34B-06C4F4AEF711}" destId="{192C3433-4B3D-E04A-95E2-9F9E96361164}" srcOrd="3" destOrd="0" parTransId="{A825192F-199F-CD4E-9218-6D89F1DED30C}" sibTransId="{024B2C17-67B9-D246-AAE0-1493379F5341}"/>
    <dgm:cxn modelId="{E6ED3A2E-2D51-B34F-A30F-3C950D92BFB0}" srcId="{FEC57C6F-5B4B-D44F-A34B-06C4F4AEF711}" destId="{F101CD55-939D-E746-904E-57C9AD757E09}" srcOrd="1" destOrd="0" parTransId="{FC90AA7B-0CCF-D24C-99E7-EA8A6BC6B25E}" sibTransId="{8DD2BDBC-A4D9-994E-8984-2766A330C068}"/>
    <dgm:cxn modelId="{79E67733-0A36-6848-9687-FB74997C1DD1}" type="presOf" srcId="{31427852-F1CC-7A40-BF18-29D110B16623}" destId="{F415309D-9584-CD4C-BEF0-D1AD849956F3}" srcOrd="0" destOrd="0" presId="urn:microsoft.com/office/officeart/2005/8/layout/vList2"/>
    <dgm:cxn modelId="{30E6FD3F-73C8-9A4F-AB96-2B43E747C9A0}" type="presOf" srcId="{222C98CD-9360-324D-9180-19835A57494B}" destId="{89D9EA21-683F-D044-B808-A469E039DC79}" srcOrd="0" destOrd="0" presId="urn:microsoft.com/office/officeart/2005/8/layout/vList2"/>
    <dgm:cxn modelId="{B574978F-43A5-3348-B661-33797EDC9477}" srcId="{FEC57C6F-5B4B-D44F-A34B-06C4F4AEF711}" destId="{222C98CD-9360-324D-9180-19835A57494B}" srcOrd="2" destOrd="0" parTransId="{A147EC86-A275-734A-90EB-511897807E97}" sibTransId="{0EE2E77A-5E5B-4846-9A8C-438C7F6AECBD}"/>
    <dgm:cxn modelId="{342710AC-CFDD-ED46-BFD9-ED1041ACFE4F}" type="presOf" srcId="{3049C289-829E-C54A-88C7-33BCCFA683EB}" destId="{4ECE6F18-D425-D445-91C3-51FBE4B3A18B}" srcOrd="0" destOrd="0" presId="urn:microsoft.com/office/officeart/2005/8/layout/vList2"/>
    <dgm:cxn modelId="{08BC90B6-EC20-6546-8905-E740A49930FC}" type="presOf" srcId="{192C3433-4B3D-E04A-95E2-9F9E96361164}" destId="{7ADA8645-7B3F-DD48-AAB5-D3855D4024E2}" srcOrd="0" destOrd="0" presId="urn:microsoft.com/office/officeart/2005/8/layout/vList2"/>
    <dgm:cxn modelId="{48F0A8C4-065D-264A-B4A1-1E173E88DA5B}" srcId="{FEC57C6F-5B4B-D44F-A34B-06C4F4AEF711}" destId="{3049C289-829E-C54A-88C7-33BCCFA683EB}" srcOrd="4" destOrd="0" parTransId="{6564E82E-63DD-084C-B28A-E8E771D200EA}" sibTransId="{09E3CAB2-047B-C843-BB43-7EC7E4C03D4F}"/>
    <dgm:cxn modelId="{86BB3DE7-AD58-7E42-B31C-ECF638D2826D}" type="presOf" srcId="{FEC57C6F-5B4B-D44F-A34B-06C4F4AEF711}" destId="{A2ED4D30-2008-BF44-A7AD-D26FE16F7F27}" srcOrd="0" destOrd="0" presId="urn:microsoft.com/office/officeart/2005/8/layout/vList2"/>
    <dgm:cxn modelId="{B2A558D9-0CC6-4C48-A154-8E80C3030233}" type="presParOf" srcId="{A2ED4D30-2008-BF44-A7AD-D26FE16F7F27}" destId="{F415309D-9584-CD4C-BEF0-D1AD849956F3}" srcOrd="0" destOrd="0" presId="urn:microsoft.com/office/officeart/2005/8/layout/vList2"/>
    <dgm:cxn modelId="{CE263D36-1D83-A645-B023-E49C005EDCB8}" type="presParOf" srcId="{A2ED4D30-2008-BF44-A7AD-D26FE16F7F27}" destId="{3FE1E06E-FBE4-5E48-AF4C-C74CF517651C}" srcOrd="1" destOrd="0" presId="urn:microsoft.com/office/officeart/2005/8/layout/vList2"/>
    <dgm:cxn modelId="{DE99064E-551D-B849-A7FA-0F2E9377A7BD}" type="presParOf" srcId="{A2ED4D30-2008-BF44-A7AD-D26FE16F7F27}" destId="{FA996FB9-D223-4946-929B-98406D7A37D8}" srcOrd="2" destOrd="0" presId="urn:microsoft.com/office/officeart/2005/8/layout/vList2"/>
    <dgm:cxn modelId="{72A96973-9EC3-ED42-9FC2-C642C1893C64}" type="presParOf" srcId="{A2ED4D30-2008-BF44-A7AD-D26FE16F7F27}" destId="{0AA12415-7FF7-CB4B-B1DD-EC8E0CA1BEAF}" srcOrd="3" destOrd="0" presId="urn:microsoft.com/office/officeart/2005/8/layout/vList2"/>
    <dgm:cxn modelId="{E73F4891-94D8-B645-88D4-98F2AA15A3E3}" type="presParOf" srcId="{A2ED4D30-2008-BF44-A7AD-D26FE16F7F27}" destId="{89D9EA21-683F-D044-B808-A469E039DC79}" srcOrd="4" destOrd="0" presId="urn:microsoft.com/office/officeart/2005/8/layout/vList2"/>
    <dgm:cxn modelId="{0B3E987E-2CCD-9C4D-ADF1-4935DB921AF9}" type="presParOf" srcId="{A2ED4D30-2008-BF44-A7AD-D26FE16F7F27}" destId="{E41C6B72-EC9C-594F-BDB0-7B8CFB611AA7}" srcOrd="5" destOrd="0" presId="urn:microsoft.com/office/officeart/2005/8/layout/vList2"/>
    <dgm:cxn modelId="{A7D68E6C-9960-C94C-A305-BC97DF40011B}" type="presParOf" srcId="{A2ED4D30-2008-BF44-A7AD-D26FE16F7F27}" destId="{7ADA8645-7B3F-DD48-AAB5-D3855D4024E2}" srcOrd="6" destOrd="0" presId="urn:microsoft.com/office/officeart/2005/8/layout/vList2"/>
    <dgm:cxn modelId="{8F7528E0-74DD-F446-B88E-5B4D0CD63E45}" type="presParOf" srcId="{A2ED4D30-2008-BF44-A7AD-D26FE16F7F27}" destId="{1D2D6AD6-31DE-5F44-8777-1F1F5478C2A4}" srcOrd="7" destOrd="0" presId="urn:microsoft.com/office/officeart/2005/8/layout/vList2"/>
    <dgm:cxn modelId="{B3B9E5EC-5F29-8E4C-81E9-BC61227B56CE}" type="presParOf" srcId="{A2ED4D30-2008-BF44-A7AD-D26FE16F7F27}" destId="{4ECE6F18-D425-D445-91C3-51FBE4B3A18B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15309D-9584-CD4C-BEF0-D1AD849956F3}">
      <dsp:nvSpPr>
        <dsp:cNvPr id="0" name=""/>
        <dsp:cNvSpPr/>
      </dsp:nvSpPr>
      <dsp:spPr>
        <a:xfrm>
          <a:off x="0" y="32311"/>
          <a:ext cx="6121400" cy="78975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3000" b="1" kern="1200"/>
            <a:t>0.</a:t>
          </a:r>
          <a:r>
            <a:rPr kumimoji="1" lang="zh-CN" sz="3000" b="1" kern="1200"/>
            <a:t> </a:t>
          </a:r>
          <a:r>
            <a:rPr kumimoji="1" lang="en-US" sz="3000" b="1" kern="1200"/>
            <a:t>RPC</a:t>
          </a:r>
          <a:r>
            <a:rPr kumimoji="1" lang="zh-CN" sz="3000" b="1" kern="1200"/>
            <a:t>关注解决的什么问题？</a:t>
          </a:r>
          <a:endParaRPr lang="zh-CN" sz="3000" b="1" kern="1200"/>
        </a:p>
      </dsp:txBody>
      <dsp:txXfrm>
        <a:off x="38552" y="70863"/>
        <a:ext cx="6044296" cy="712646"/>
      </dsp:txXfrm>
    </dsp:sp>
    <dsp:sp modelId="{FA996FB9-D223-4946-929B-98406D7A37D8}">
      <dsp:nvSpPr>
        <dsp:cNvPr id="0" name=""/>
        <dsp:cNvSpPr/>
      </dsp:nvSpPr>
      <dsp:spPr>
        <a:xfrm>
          <a:off x="0" y="908461"/>
          <a:ext cx="6121400" cy="789750"/>
        </a:xfrm>
        <a:prstGeom prst="roundRect">
          <a:avLst/>
        </a:prstGeom>
        <a:solidFill>
          <a:schemeClr val="accent3">
            <a:hueOff val="2812566"/>
            <a:satOff val="-4220"/>
            <a:lumOff val="-686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3000" b="1" kern="1200"/>
            <a:t>1.</a:t>
          </a:r>
          <a:r>
            <a:rPr kumimoji="1" lang="zh-CN" sz="3000" b="1" kern="1200"/>
            <a:t> 系统核心概念</a:t>
          </a:r>
          <a:endParaRPr lang="zh-CN" sz="3000" b="1" kern="1200"/>
        </a:p>
      </dsp:txBody>
      <dsp:txXfrm>
        <a:off x="38552" y="947013"/>
        <a:ext cx="6044296" cy="712646"/>
      </dsp:txXfrm>
    </dsp:sp>
    <dsp:sp modelId="{89D9EA21-683F-D044-B808-A469E039DC79}">
      <dsp:nvSpPr>
        <dsp:cNvPr id="0" name=""/>
        <dsp:cNvSpPr/>
      </dsp:nvSpPr>
      <dsp:spPr>
        <a:xfrm>
          <a:off x="0" y="1784611"/>
          <a:ext cx="6121400" cy="789750"/>
        </a:xfrm>
        <a:prstGeom prst="roundRect">
          <a:avLst/>
        </a:prstGeom>
        <a:solidFill>
          <a:schemeClr val="accent3">
            <a:hueOff val="5625132"/>
            <a:satOff val="-8440"/>
            <a:lumOff val="-137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3000" b="1" kern="1200"/>
            <a:t>2.</a:t>
          </a:r>
          <a:r>
            <a:rPr kumimoji="1" lang="zh-CN" sz="3000" b="1" kern="1200"/>
            <a:t> 系统流程</a:t>
          </a:r>
          <a:endParaRPr lang="zh-CN" sz="3000" b="1" kern="1200"/>
        </a:p>
      </dsp:txBody>
      <dsp:txXfrm>
        <a:off x="38552" y="1823163"/>
        <a:ext cx="6044296" cy="712646"/>
      </dsp:txXfrm>
    </dsp:sp>
    <dsp:sp modelId="{7ADA8645-7B3F-DD48-AAB5-D3855D4024E2}">
      <dsp:nvSpPr>
        <dsp:cNvPr id="0" name=""/>
        <dsp:cNvSpPr/>
      </dsp:nvSpPr>
      <dsp:spPr>
        <a:xfrm>
          <a:off x="0" y="2660761"/>
          <a:ext cx="6121400" cy="789750"/>
        </a:xfrm>
        <a:prstGeom prst="roundRect">
          <a:avLst/>
        </a:prstGeom>
        <a:solidFill>
          <a:schemeClr val="accent3">
            <a:hueOff val="8437698"/>
            <a:satOff val="-12660"/>
            <a:lumOff val="-205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3000" b="1" kern="1200" dirty="0"/>
            <a:t>3.</a:t>
          </a:r>
          <a:r>
            <a:rPr kumimoji="1" lang="zh-CN" sz="3000" b="1" kern="1200" dirty="0"/>
            <a:t> 涉及哪些组件及其扩展点</a:t>
          </a:r>
          <a:endParaRPr lang="zh-CN" sz="3000" b="1" kern="1200" dirty="0"/>
        </a:p>
      </dsp:txBody>
      <dsp:txXfrm>
        <a:off x="38552" y="2699313"/>
        <a:ext cx="6044296" cy="712646"/>
      </dsp:txXfrm>
    </dsp:sp>
    <dsp:sp modelId="{4ECE6F18-D425-D445-91C3-51FBE4B3A18B}">
      <dsp:nvSpPr>
        <dsp:cNvPr id="0" name=""/>
        <dsp:cNvSpPr/>
      </dsp:nvSpPr>
      <dsp:spPr>
        <a:xfrm>
          <a:off x="0" y="3536912"/>
          <a:ext cx="6121400" cy="789750"/>
        </a:xfrm>
        <a:prstGeom prst="roundRect">
          <a:avLst/>
        </a:prstGeom>
        <a:solidFill>
          <a:schemeClr val="accent3">
            <a:hueOff val="11250264"/>
            <a:satOff val="-16880"/>
            <a:lumOff val="-274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sz="3000" b="1" kern="1200"/>
            <a:t>4.</a:t>
          </a:r>
          <a:r>
            <a:rPr kumimoji="1" lang="zh-CN" sz="3000" b="1" kern="1200"/>
            <a:t> </a:t>
          </a:r>
          <a:r>
            <a:rPr kumimoji="1" lang="en-US" sz="3000" b="1" kern="1200"/>
            <a:t>Dubbo</a:t>
          </a:r>
          <a:r>
            <a:rPr kumimoji="1" lang="zh-CN" sz="3000" b="1" kern="1200"/>
            <a:t>中坚持的设计原则</a:t>
          </a:r>
          <a:endParaRPr lang="zh-CN" sz="3000" b="1" kern="1200"/>
        </a:p>
      </dsp:txBody>
      <dsp:txXfrm>
        <a:off x="38552" y="3575464"/>
        <a:ext cx="6044296" cy="7126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801577-CA45-9F41-B150-5239E409FBEA}" type="datetimeFigureOut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4A9F39-3BA6-104A-98F8-F0FEAA4E0C6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4545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dubbo.apache.org/zh-cn/docs/user/demos/fault-tolerent-strategy.html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dubbo.apache.org/zh-cn/docs/dev/design.html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kumimoji="1" lang="zh-CN" altLang="en-US" dirty="0"/>
              <a:t>找出 毕玄的淘宝技术架构演进的文章，</a:t>
            </a:r>
            <a:endParaRPr kumimoji="1" lang="en-US" altLang="zh-CN" dirty="0"/>
          </a:p>
          <a:p>
            <a:pPr algn="l"/>
            <a:r>
              <a:rPr kumimoji="1" lang="zh-CN" altLang="en-US" dirty="0"/>
              <a:t>里面解释了 </a:t>
            </a:r>
            <a:r>
              <a:rPr kumimoji="1" lang="en-US" altLang="zh-CN" dirty="0"/>
              <a:t>RPC</a:t>
            </a:r>
            <a:r>
              <a:rPr kumimoji="1" lang="zh-CN" altLang="en-US" dirty="0"/>
              <a:t>框架</a:t>
            </a:r>
            <a:r>
              <a:rPr kumimoji="1" lang="en-US" altLang="zh-CN" dirty="0"/>
              <a:t>/</a:t>
            </a:r>
            <a:r>
              <a:rPr kumimoji="1" lang="zh-CN" altLang="en-US" dirty="0"/>
              <a:t>服务化拆分 对于业务演进的重要性。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4A9F39-3BA6-104A-98F8-F0FEAA4E0C6D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421644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集群容错 </a:t>
            </a:r>
            <a:r>
              <a:rPr lang="en-US" altLang="zh-CN" dirty="0">
                <a:hlinkClick r:id="rId3"/>
              </a:rPr>
              <a:t>http://dubbo.apache.org/zh-cn/docs/user/demos/fault-tolerent-strategy.html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4A9F39-3BA6-104A-98F8-F0FEAA4E0C6D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04268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4A9F39-3BA6-104A-98F8-F0FEAA4E0C6D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2993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框架设计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dirty="0">
                <a:hlinkClick r:id="rId3"/>
              </a:rPr>
              <a:t>http://dubbo.apache.org/zh-cn/docs/dev/design.html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4A9F39-3BA6-104A-98F8-F0FEAA4E0C6D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7781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4A9F39-3BA6-104A-98F8-F0FEAA4E0C6D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479781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b="0" dirty="0"/>
              <a:t>不同粒度配置的覆盖关系</a:t>
            </a:r>
          </a:p>
          <a:p>
            <a:r>
              <a:rPr kumimoji="1" lang="en-US" altLang="zh-CN" b="0" dirty="0"/>
              <a:t>http://</a:t>
            </a:r>
            <a:r>
              <a:rPr kumimoji="1" lang="en-US" altLang="zh-CN" b="0" dirty="0" err="1"/>
              <a:t>dubbo.apache.org</a:t>
            </a:r>
            <a:r>
              <a:rPr kumimoji="1" lang="en-US" altLang="zh-CN" b="0" dirty="0"/>
              <a:t>/</a:t>
            </a:r>
            <a:r>
              <a:rPr kumimoji="1" lang="en-US" altLang="zh-CN" b="0" dirty="0" err="1"/>
              <a:t>zh-cn</a:t>
            </a:r>
            <a:r>
              <a:rPr kumimoji="1" lang="en-US" altLang="zh-CN" b="0" dirty="0"/>
              <a:t>/docs/user/configuration/</a:t>
            </a:r>
            <a:r>
              <a:rPr kumimoji="1" lang="en-US" altLang="zh-CN" b="0" dirty="0" err="1"/>
              <a:t>xml.html</a:t>
            </a:r>
            <a:endParaRPr kumimoji="1" lang="en-US" altLang="zh-CN" b="0" dirty="0"/>
          </a:p>
          <a:p>
            <a:r>
              <a:rPr kumimoji="1" lang="zh-CN" altLang="en-US" b="0" dirty="0"/>
              <a:t>配置加载流程 </a:t>
            </a:r>
            <a:r>
              <a:rPr kumimoji="1" lang="en-US" altLang="zh-CN" b="0" dirty="0"/>
              <a:t>/ </a:t>
            </a:r>
            <a:r>
              <a:rPr kumimoji="1" lang="zh-CN" altLang="en-US" b="0" dirty="0"/>
              <a:t>不同配置来源的覆盖关系</a:t>
            </a:r>
          </a:p>
          <a:p>
            <a:r>
              <a:rPr kumimoji="1" lang="en-US" altLang="zh-CN" b="0" dirty="0"/>
              <a:t>http://</a:t>
            </a:r>
            <a:r>
              <a:rPr kumimoji="1" lang="en-US" altLang="zh-CN" b="0" dirty="0" err="1"/>
              <a:t>dubbo.apache.org</a:t>
            </a:r>
            <a:r>
              <a:rPr kumimoji="1" lang="en-US" altLang="zh-CN" b="0" dirty="0"/>
              <a:t>/</a:t>
            </a:r>
            <a:r>
              <a:rPr kumimoji="1" lang="en-US" altLang="zh-CN" b="0" dirty="0" err="1"/>
              <a:t>zh-cn</a:t>
            </a:r>
            <a:r>
              <a:rPr kumimoji="1" lang="en-US" altLang="zh-CN" b="0" dirty="0"/>
              <a:t>/docs/user/configuration/configuration-load-</a:t>
            </a:r>
            <a:r>
              <a:rPr kumimoji="1" lang="en-US" altLang="zh-CN" b="0" dirty="0" err="1"/>
              <a:t>process.html</a:t>
            </a:r>
            <a:endParaRPr kumimoji="1" lang="en-US" altLang="zh-CN" b="0" dirty="0"/>
          </a:p>
          <a:p>
            <a:endParaRPr kumimoji="1" lang="en-US" altLang="zh-CN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4A9F39-3BA6-104A-98F8-F0FEAA4E0C6D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6033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1625600" y="3886200"/>
            <a:ext cx="9144000" cy="990600"/>
          </a:xfrm>
        </p:spPr>
        <p:txBody>
          <a:bodyPr anchor="t" anchorCtr="0"/>
          <a:lstStyle>
            <a:lvl1pPr algn="r">
              <a:defRPr sz="3200" b="0">
                <a:solidFill>
                  <a:schemeClr val="tx1"/>
                </a:solidFill>
                <a:latin typeface="DengXian" panose="02010600030101010101" pitchFamily="2" charset="-122"/>
                <a:ea typeface="DengXian" panose="02010600030101010101" pitchFamily="2" charset="-122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 dirty="0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1625600" y="5124451"/>
            <a:ext cx="9144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DengXian" panose="02010600030101010101" pitchFamily="2" charset="-122"/>
                <a:ea typeface="DengXian" panose="02010600030101010101" pitchFamily="2" charset="-122"/>
                <a:cs typeface="+mj-cs"/>
              </a:defRPr>
            </a:lvl1pPr>
            <a:lvl2pPr marL="457189" indent="0" algn="ctr">
              <a:buNone/>
            </a:lvl2pPr>
            <a:lvl3pPr marL="914377" indent="0" algn="ctr">
              <a:buNone/>
            </a:lvl3pPr>
            <a:lvl4pPr marL="1371566" indent="0" algn="ctr">
              <a:buNone/>
            </a:lvl4pPr>
            <a:lvl5pPr marL="1828754" indent="0" algn="ctr">
              <a:buNone/>
            </a:lvl5pPr>
            <a:lvl6pPr marL="2285943" indent="0" algn="ctr">
              <a:buNone/>
            </a:lvl6pPr>
            <a:lvl7pPr marL="2743131" indent="0" algn="ctr">
              <a:buNone/>
            </a:lvl7pPr>
            <a:lvl8pPr marL="3200320" indent="0" algn="ctr">
              <a:buNone/>
            </a:lvl8pPr>
            <a:lvl9pPr marL="3657509" indent="0" algn="ctr">
              <a:buNone/>
            </a:lvl9pPr>
          </a:lstStyle>
          <a:p>
            <a:r>
              <a:rPr kumimoji="0" lang="zh-CN" altLang="en-US"/>
              <a:t>单击此处编辑母版副标题样式</a:t>
            </a:r>
            <a:endParaRPr kumimoji="0" lang="en-US" dirty="0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>
            <a:lvl1pPr>
              <a:defRPr sz="1400">
                <a:latin typeface="DengXian" panose="02010600030101010101" pitchFamily="2" charset="-122"/>
                <a:ea typeface="DengXian" panose="02010600030101010101" pitchFamily="2" charset="-122"/>
              </a:defRPr>
            </a:lvl1pPr>
          </a:lstStyle>
          <a:p>
            <a:fld id="{2516D5B1-37B1-F340-AC80-51273AD7194D}" type="datetimeFigureOut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>
            <a:lvl1pPr>
              <a:defRPr>
                <a:latin typeface="DengXian" panose="02010600030101010101" pitchFamily="2" charset="-122"/>
                <a:ea typeface="DengXian" panose="02010600030101010101" pitchFamily="2" charset="-122"/>
              </a:defRPr>
            </a:lvl1pPr>
          </a:lstStyle>
          <a:p>
            <a:endParaRPr kumimoji="1" lang="zh-CN" altLang="en-US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>
          <a:xfrm>
            <a:off x="1621536" y="6355080"/>
            <a:ext cx="1625600" cy="365760"/>
          </a:xfrm>
        </p:spPr>
        <p:txBody>
          <a:bodyPr/>
          <a:lstStyle>
            <a:lvl1pPr>
              <a:defRPr>
                <a:latin typeface="DengXian" panose="02010600030101010101" pitchFamily="2" charset="-122"/>
                <a:ea typeface="DengXian" panose="02010600030101010101" pitchFamily="2" charset="-122"/>
              </a:defRPr>
            </a:lvl1pPr>
          </a:lstStyle>
          <a:p>
            <a:fld id="{B8C65230-95B7-FC4D-B794-1DACC1B4E5A6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206500" y="3648075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219200" y="5048251"/>
            <a:ext cx="97536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206500" y="3648075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219200" y="5048251"/>
            <a:ext cx="3048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3323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6D5B1-37B1-F340-AC80-51273AD7194D}" type="datetimeFigureOut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65230-95B7-FC4D-B794-1DACC1B4E5A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84130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6D5B1-37B1-F340-AC80-51273AD7194D}" type="datetimeFigureOut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65230-95B7-FC4D-B794-1DACC1B4E5A6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直接连接符 8"/>
          <p:cNvSpPr>
            <a:spLocks noChangeShapeType="1"/>
          </p:cNvSpPr>
          <p:nvPr/>
        </p:nvSpPr>
        <p:spPr bwMode="auto">
          <a:xfrm rot="5400000">
            <a:off x="5814836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1938552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6D5B1-37B1-F340-AC80-51273AD7194D}" type="datetimeFigureOut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65230-95B7-FC4D-B794-1DACC1B4E5A6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10972800" cy="4937760"/>
          </a:xfrm>
        </p:spPr>
        <p:txBody>
          <a:bodyPr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800128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5600" y="2971800"/>
            <a:ext cx="9144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/>
          <a:p>
            <a:fld id="{2516D5B1-37B1-F340-AC80-51273AD7194D}" type="datetimeFigureOut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426464" y="6355080"/>
            <a:ext cx="2027936" cy="365760"/>
          </a:xfrm>
        </p:spPr>
        <p:txBody>
          <a:bodyPr/>
          <a:lstStyle/>
          <a:p>
            <a:fld id="{B8C65230-95B7-FC4D-B794-1DACC1B4E5A6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219200" y="2819400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矩形 7"/>
          <p:cNvSpPr/>
          <p:nvPr/>
        </p:nvSpPr>
        <p:spPr>
          <a:xfrm>
            <a:off x="1219200" y="2819400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691233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6D5B1-37B1-F340-AC80-51273AD7194D}" type="datetimeFigureOut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65230-95B7-FC4D-B794-1DACC1B4E5A6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6176264" y="1216152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917557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6197602" y="1295400"/>
            <a:ext cx="5389033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6D5B1-37B1-F340-AC80-51273AD7194D}" type="datetimeFigureOut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65230-95B7-FC4D-B794-1DACC1B4E5A6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 dirty="0"/>
          </a:p>
        </p:txBody>
      </p:sp>
      <p:sp>
        <p:nvSpPr>
          <p:cNvPr id="13" name="内容占位符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3125446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6D5B1-37B1-F340-AC80-51273AD7194D}" type="datetimeFigureOut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65230-95B7-FC4D-B794-1DACC1B4E5A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2658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6D5B1-37B1-F340-AC80-51273AD7194D}" type="datetimeFigureOut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65230-95B7-FC4D-B794-1DACC1B4E5A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35802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8432800" y="1219202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6D5B1-37B1-F340-AC80-51273AD7194D}" type="datetimeFigureOut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65230-95B7-FC4D-B794-1DACC1B4E5A6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10" name="直接连接符 9"/>
          <p:cNvSpPr>
            <a:spLocks noChangeShapeType="1"/>
          </p:cNvSpPr>
          <p:nvPr/>
        </p:nvSpPr>
        <p:spPr bwMode="auto">
          <a:xfrm rot="5400000">
            <a:off x="5220033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12" name="内容占位符 11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772505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zh-CN" altLang="en-US"/>
              <a:t>单击图标添加图片</a:t>
            </a:r>
            <a:endParaRPr kumimoji="0"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6D5B1-37B1-F340-AC80-51273AD7194D}" type="datetimeFigureOut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65230-95B7-FC4D-B794-1DACC1B4E5A6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09600" y="500856"/>
            <a:ext cx="24384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22958043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zh-CN" altLang="en-US" dirty="0"/>
              <a:t>单击此处编辑母版标题样式</a:t>
            </a:r>
            <a:endParaRPr kumimoji="0" 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609600" y="1219200"/>
            <a:ext cx="109728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 dirty="0"/>
              <a:t>单击此处编辑母版文本样式</a:t>
            </a:r>
          </a:p>
          <a:p>
            <a:pPr lvl="1" eaLnBrk="1" latinLnBrk="0" hangingPunct="1"/>
            <a:r>
              <a:rPr kumimoji="0" lang="zh-CN" altLang="en-US" dirty="0"/>
              <a:t>第二级</a:t>
            </a:r>
          </a:p>
          <a:p>
            <a:pPr lvl="2" eaLnBrk="1" latinLnBrk="0" hangingPunct="1"/>
            <a:r>
              <a:rPr kumimoji="0" lang="zh-CN" altLang="en-US" dirty="0"/>
              <a:t>第三级</a:t>
            </a:r>
          </a:p>
          <a:p>
            <a:pPr lvl="3" eaLnBrk="1" latinLnBrk="0" hangingPunct="1"/>
            <a:r>
              <a:rPr kumimoji="0" lang="zh-CN" altLang="en-US" dirty="0"/>
              <a:t>第四级</a:t>
            </a:r>
          </a:p>
          <a:p>
            <a:pPr lvl="4" eaLnBrk="1" latinLnBrk="0" hangingPunct="1"/>
            <a:r>
              <a:rPr kumimoji="0" lang="zh-CN" altLang="en-US" dirty="0"/>
              <a:t>第五级</a:t>
            </a:r>
            <a:endParaRPr kumimoji="0" lang="en-US" dirty="0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8534400" y="6356351"/>
            <a:ext cx="3052064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  <a:latin typeface="DengXian" panose="02010600030101010101" pitchFamily="2" charset="-122"/>
                <a:ea typeface="DengXian" panose="02010600030101010101" pitchFamily="2" charset="-122"/>
              </a:defRPr>
            </a:lvl1pPr>
          </a:lstStyle>
          <a:p>
            <a:fld id="{2516D5B1-37B1-F340-AC80-51273AD7194D}" type="datetimeFigureOut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3864864" y="6356351"/>
            <a:ext cx="46736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  <a:latin typeface="DengXian" panose="02010600030101010101" pitchFamily="2" charset="-122"/>
                <a:ea typeface="DengXian" panose="02010600030101010101" pitchFamily="2" charset="-122"/>
              </a:defRPr>
            </a:lvl1pPr>
          </a:lstStyle>
          <a:p>
            <a:endParaRPr kumimoji="1" lang="zh-CN" altLang="en-US"/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816864" y="6356351"/>
            <a:ext cx="26416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  <a:latin typeface="DengXian" panose="02010600030101010101" pitchFamily="2" charset="-122"/>
                <a:ea typeface="DengXian" panose="02010600030101010101" pitchFamily="2" charset="-122"/>
              </a:defRPr>
            </a:lvl1pPr>
          </a:lstStyle>
          <a:p>
            <a:fld id="{B8C65230-95B7-FC4D-B794-1DACC1B4E5A6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29" name="直接连接符 28"/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1389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b="0" kern="1200">
          <a:solidFill>
            <a:schemeClr val="tx2"/>
          </a:solidFill>
          <a:latin typeface="DengXian" panose="02010600030101010101" pitchFamily="2" charset="-122"/>
          <a:ea typeface="DengXian" panose="02010600030101010101" pitchFamily="2" charset="-122"/>
          <a:cs typeface="+mj-cs"/>
        </a:defRPr>
      </a:lvl1pPr>
    </p:titleStyle>
    <p:bodyStyle>
      <a:lvl1pPr marL="274313" indent="-274313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DengXian" panose="02010600030101010101" pitchFamily="2" charset="-122"/>
          <a:ea typeface="DengXian" panose="02010600030101010101" pitchFamily="2" charset="-122"/>
          <a:cs typeface="+mn-cs"/>
        </a:defRPr>
      </a:lvl1pPr>
      <a:lvl2pPr marL="548626" indent="-274313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DengXian" panose="02010600030101010101" pitchFamily="2" charset="-122"/>
          <a:ea typeface="DengXian" panose="02010600030101010101" pitchFamily="2" charset="-122"/>
          <a:cs typeface="+mn-cs"/>
        </a:defRPr>
      </a:lvl2pPr>
      <a:lvl3pPr marL="822939" indent="-228594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DengXian" panose="02010600030101010101" pitchFamily="2" charset="-122"/>
          <a:ea typeface="DengXian" panose="02010600030101010101" pitchFamily="2" charset="-122"/>
          <a:cs typeface="+mn-cs"/>
        </a:defRPr>
      </a:lvl3pPr>
      <a:lvl4pPr marL="1097253" indent="-228594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DengXian" panose="02010600030101010101" pitchFamily="2" charset="-122"/>
          <a:ea typeface="DengXian" panose="02010600030101010101" pitchFamily="2" charset="-122"/>
          <a:cs typeface="+mn-cs"/>
        </a:defRPr>
      </a:lvl4pPr>
      <a:lvl5pPr marL="1371566" indent="-228594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DengXian" panose="02010600030101010101" pitchFamily="2" charset="-122"/>
          <a:ea typeface="DengXian" panose="02010600030101010101" pitchFamily="2" charset="-122"/>
          <a:cs typeface="+mn-cs"/>
        </a:defRPr>
      </a:lvl5pPr>
      <a:lvl6pPr marL="1645879" indent="-182875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754" indent="-182875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30" indent="-182875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05" indent="-182875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ldratlee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dubbo.apache.org/zh-cn/docs/user/preface/background.html" TargetMode="External"/><Relationship Id="rId2" Type="http://schemas.openxmlformats.org/officeDocument/2006/relationships/hyperlink" Target="http://dubbo.apache.org/zh-cn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FF0797-91F7-4D47-B2C1-4185AF38F5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sz="3600" b="1" dirty="0"/>
              <a:t>RPC(Dubbo)</a:t>
            </a:r>
            <a:r>
              <a:rPr kumimoji="1" lang="zh-CN" altLang="en-US" sz="3600" b="1" dirty="0"/>
              <a:t>系统介绍</a:t>
            </a:r>
            <a:br>
              <a:rPr kumimoji="1" lang="en-US" altLang="zh-CN" sz="3600" b="1" dirty="0"/>
            </a:b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关注问题、系统概念</a:t>
            </a:r>
            <a: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kumimoji="1"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流程、设计原则</a:t>
            </a:r>
            <a:br>
              <a:rPr kumimoji="1"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6766189-F9FE-8C44-A12D-FB660B0C7E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CN" altLang="en-US" dirty="0">
                <a:solidFill>
                  <a:srgbClr val="0070C0"/>
                </a:solidFill>
              </a:rPr>
              <a:t>李鼎</a:t>
            </a:r>
            <a:r>
              <a:rPr lang="en-US" altLang="zh-CN" dirty="0">
                <a:solidFill>
                  <a:srgbClr val="0070C0"/>
                </a:solidFill>
              </a:rPr>
              <a:t>(</a:t>
            </a:r>
            <a:r>
              <a:rPr lang="zh-CN" altLang="en-US" dirty="0">
                <a:solidFill>
                  <a:srgbClr val="0070C0"/>
                </a:solidFill>
              </a:rPr>
              <a:t>哲良</a:t>
            </a:r>
            <a:r>
              <a:rPr lang="en-US" altLang="zh-CN" dirty="0">
                <a:solidFill>
                  <a:srgbClr val="0070C0"/>
                </a:solidFill>
              </a:rPr>
              <a:t>)</a:t>
            </a:r>
            <a:r>
              <a:rPr lang="zh-CN" altLang="en-US" dirty="0">
                <a:solidFill>
                  <a:srgbClr val="0070C0"/>
                </a:solidFill>
              </a:rPr>
              <a:t> </a:t>
            </a:r>
            <a:r>
              <a:rPr lang="en-US" altLang="zh-CN" dirty="0">
                <a:solidFill>
                  <a:schemeClr val="tx2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</a:t>
            </a:r>
            <a:r>
              <a:rPr lang="en-US" altLang="zh-CN" dirty="0" err="1">
                <a:solidFill>
                  <a:schemeClr val="tx2">
                    <a:lumMod val="60000"/>
                    <a:lumOff val="4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oldratlee</a:t>
            </a:r>
            <a:endParaRPr lang="en-US" altLang="zh-CN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altLang="zh-CN" sz="1700" dirty="0">
                <a:solidFill>
                  <a:srgbClr val="0070C0"/>
                </a:solidFill>
              </a:rPr>
              <a:t>2020-07</a:t>
            </a:r>
          </a:p>
        </p:txBody>
      </p:sp>
    </p:spTree>
    <p:extLst>
      <p:ext uri="{BB962C8B-B14F-4D97-AF65-F5344CB8AC3E}">
        <p14:creationId xmlns:p14="http://schemas.microsoft.com/office/powerpoint/2010/main" val="38187100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77F8E4D-8857-0E45-86DF-EF9FADA2B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5369" y="4582781"/>
            <a:ext cx="1681262" cy="1541156"/>
          </a:xfrm>
          <a:prstGeom prst="rect">
            <a:avLst/>
          </a:prstGeom>
        </p:spPr>
      </p:pic>
      <p:sp>
        <p:nvSpPr>
          <p:cNvPr id="5" name="内容占位符 2">
            <a:extLst>
              <a:ext uri="{FF2B5EF4-FFF2-40B4-BE49-F238E27FC236}">
                <a16:creationId xmlns:a16="http://schemas.microsoft.com/office/drawing/2014/main" id="{D2773860-0D7C-9D41-8AF0-879A72618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7025" y="1785858"/>
            <a:ext cx="2577950" cy="2862322"/>
          </a:xfrm>
        </p:spPr>
        <p:txBody>
          <a:bodyPr wrap="none" anchor="ctr">
            <a:sp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kumimoji="1" lang="en-US" altLang="zh-CN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Thanks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kumimoji="1" lang="en-US" altLang="zh-CN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&amp;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kumimoji="1" lang="en-US" altLang="zh-CN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QA</a:t>
            </a:r>
            <a:endParaRPr kumimoji="1" lang="zh-CN" altLang="en-US" sz="6000" b="1" dirty="0">
              <a:solidFill>
                <a:schemeClr val="tx1">
                  <a:lumMod val="75000"/>
                  <a:lumOff val="25000"/>
                </a:schemeClr>
              </a:solidFill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5331806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CD07DD-A71F-314C-8B0D-A210C841A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相关资料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058D44-601F-CA4E-93AA-7C85062EEF7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CN" dirty="0"/>
              <a:t>Dubbo</a:t>
            </a:r>
            <a:r>
              <a:rPr lang="zh-CN" altLang="en-US" dirty="0"/>
              <a:t>文档 </a:t>
            </a:r>
            <a:r>
              <a:rPr lang="en-US" altLang="zh-CN" dirty="0">
                <a:hlinkClick r:id="rId2"/>
              </a:rPr>
              <a:t>http://dubbo.apache.org/zh-cn/</a:t>
            </a:r>
            <a:endParaRPr lang="en-US" altLang="zh-CN" dirty="0"/>
          </a:p>
          <a:p>
            <a:pPr lvl="1"/>
            <a:r>
              <a:rPr lang="en-US" altLang="zh-CN" dirty="0">
                <a:hlinkClick r:id="rId3"/>
              </a:rPr>
              <a:t>http://dubbo.apache.org/zh-cn/docs/user/preface/background.html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01675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8F6DE9-7CC4-224A-B057-E8BCF25C9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/>
              <a:t>大纲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10A4501C-BCE6-F647-83D8-FB1987A84D75}"/>
              </a:ext>
            </a:extLst>
          </p:cNvPr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159175107"/>
              </p:ext>
            </p:extLst>
          </p:nvPr>
        </p:nvGraphicFramePr>
        <p:xfrm>
          <a:off x="3035300" y="1724493"/>
          <a:ext cx="6121400" cy="4358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40585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F59387-1339-4044-8B27-C644FE1BE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0.</a:t>
            </a:r>
            <a:r>
              <a:rPr kumimoji="1" lang="zh-CN" altLang="en-US" dirty="0"/>
              <a:t> </a:t>
            </a:r>
            <a:r>
              <a:rPr kumimoji="1" lang="en-US" altLang="zh-CN" dirty="0"/>
              <a:t>RPC</a:t>
            </a:r>
            <a:r>
              <a:rPr kumimoji="1" lang="zh-CN" altLang="en-US" dirty="0"/>
              <a:t>关注解决的什么问题？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C6661027-B01A-394B-BFAF-538D7BA32483}"/>
              </a:ext>
            </a:extLst>
          </p:cNvPr>
          <p:cNvGrpSpPr/>
          <p:nvPr/>
        </p:nvGrpSpPr>
        <p:grpSpPr>
          <a:xfrm>
            <a:off x="732721" y="2647510"/>
            <a:ext cx="5641298" cy="719388"/>
            <a:chOff x="1160985" y="2076010"/>
            <a:chExt cx="5641298" cy="719388"/>
          </a:xfrm>
        </p:grpSpPr>
        <p:sp>
          <p:nvSpPr>
            <p:cNvPr id="5" name="圆角矩形 4">
              <a:extLst>
                <a:ext uri="{FF2B5EF4-FFF2-40B4-BE49-F238E27FC236}">
                  <a16:creationId xmlns:a16="http://schemas.microsoft.com/office/drawing/2014/main" id="{5BC00834-08BD-CF4F-8778-5041A3C295F5}"/>
                </a:ext>
              </a:extLst>
            </p:cNvPr>
            <p:cNvSpPr/>
            <p:nvPr/>
          </p:nvSpPr>
          <p:spPr>
            <a:xfrm>
              <a:off x="1160985" y="2076010"/>
              <a:ext cx="1499832" cy="719388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600" dirty="0"/>
                <a:t>团队自治隔离</a:t>
              </a:r>
              <a:endParaRPr kumimoji="1" lang="en-US" altLang="zh-CN" sz="1600" dirty="0"/>
            </a:p>
            <a:p>
              <a:pPr algn="ctr"/>
              <a:r>
                <a:rPr kumimoji="1" lang="zh-CN" altLang="en-US" sz="1600" b="1" dirty="0"/>
                <a:t>大规模开发</a:t>
              </a:r>
            </a:p>
          </p:txBody>
        </p:sp>
        <p:sp>
          <p:nvSpPr>
            <p:cNvPr id="6" name="圆角矩形 5">
              <a:extLst>
                <a:ext uri="{FF2B5EF4-FFF2-40B4-BE49-F238E27FC236}">
                  <a16:creationId xmlns:a16="http://schemas.microsoft.com/office/drawing/2014/main" id="{A40EBE63-A648-0A48-A7E9-ED6A2A9D459A}"/>
                </a:ext>
              </a:extLst>
            </p:cNvPr>
            <p:cNvSpPr/>
            <p:nvPr/>
          </p:nvSpPr>
          <p:spPr>
            <a:xfrm>
              <a:off x="3231718" y="2076010"/>
              <a:ext cx="1499832" cy="719388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600" dirty="0"/>
                <a:t>水平伸缩性</a:t>
              </a:r>
              <a:endParaRPr kumimoji="1" lang="en-US" altLang="zh-CN" sz="1600" dirty="0"/>
            </a:p>
            <a:p>
              <a:pPr algn="ctr"/>
              <a:r>
                <a:rPr kumimoji="1" lang="zh-CN" altLang="en-US" sz="1600" b="1" dirty="0"/>
                <a:t>大规模性能</a:t>
              </a:r>
              <a:endParaRPr kumimoji="1" lang="en-US" altLang="zh-CN" sz="1600" b="1" dirty="0"/>
            </a:p>
          </p:txBody>
        </p:sp>
        <p:sp>
          <p:nvSpPr>
            <p:cNvPr id="7" name="圆角矩形 6">
              <a:extLst>
                <a:ext uri="{FF2B5EF4-FFF2-40B4-BE49-F238E27FC236}">
                  <a16:creationId xmlns:a16="http://schemas.microsoft.com/office/drawing/2014/main" id="{3D654141-8AEF-4345-82CE-2D622C8E5957}"/>
                </a:ext>
              </a:extLst>
            </p:cNvPr>
            <p:cNvSpPr/>
            <p:nvPr/>
          </p:nvSpPr>
          <p:spPr>
            <a:xfrm>
              <a:off x="5302451" y="2076010"/>
              <a:ext cx="1499832" cy="719388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600" dirty="0"/>
                <a:t>系统功能隔离</a:t>
              </a:r>
              <a:endParaRPr kumimoji="1" lang="en-US" altLang="zh-CN" sz="1600" dirty="0"/>
            </a:p>
            <a:p>
              <a:pPr algn="ctr"/>
              <a:r>
                <a:rPr kumimoji="1" lang="zh-CN" altLang="en-US" sz="1600" b="1" dirty="0"/>
                <a:t>大规模稳定性</a:t>
              </a:r>
              <a:endParaRPr kumimoji="1" lang="en-US" altLang="zh-CN" sz="1600" b="1" dirty="0"/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307821B9-07DF-FE4B-AA4B-D6373978E224}"/>
              </a:ext>
            </a:extLst>
          </p:cNvPr>
          <p:cNvGrpSpPr/>
          <p:nvPr/>
        </p:nvGrpSpPr>
        <p:grpSpPr>
          <a:xfrm>
            <a:off x="1768088" y="3829760"/>
            <a:ext cx="3570565" cy="719388"/>
            <a:chOff x="1160985" y="3158131"/>
            <a:chExt cx="3570565" cy="719388"/>
          </a:xfrm>
        </p:grpSpPr>
        <p:sp>
          <p:nvSpPr>
            <p:cNvPr id="9" name="圆角矩形 8">
              <a:extLst>
                <a:ext uri="{FF2B5EF4-FFF2-40B4-BE49-F238E27FC236}">
                  <a16:creationId xmlns:a16="http://schemas.microsoft.com/office/drawing/2014/main" id="{3693105B-A714-A547-853B-36E58112F0D5}"/>
                </a:ext>
              </a:extLst>
            </p:cNvPr>
            <p:cNvSpPr/>
            <p:nvPr/>
          </p:nvSpPr>
          <p:spPr>
            <a:xfrm>
              <a:off x="1160985" y="3158131"/>
              <a:ext cx="1499832" cy="719388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600" b="1" dirty="0"/>
                <a:t>微服务化</a:t>
              </a:r>
              <a:endParaRPr kumimoji="1" lang="en-US" altLang="zh-CN" sz="1600" b="1" dirty="0"/>
            </a:p>
          </p:txBody>
        </p:sp>
        <p:sp>
          <p:nvSpPr>
            <p:cNvPr id="10" name="圆角矩形 9">
              <a:extLst>
                <a:ext uri="{FF2B5EF4-FFF2-40B4-BE49-F238E27FC236}">
                  <a16:creationId xmlns:a16="http://schemas.microsoft.com/office/drawing/2014/main" id="{AAAF915C-863C-E344-A6CB-91C24DBC4D64}"/>
                </a:ext>
              </a:extLst>
            </p:cNvPr>
            <p:cNvSpPr/>
            <p:nvPr/>
          </p:nvSpPr>
          <p:spPr>
            <a:xfrm>
              <a:off x="3231718" y="3158131"/>
              <a:ext cx="1499832" cy="719388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600" b="1" dirty="0"/>
                <a:t>分布式</a:t>
              </a:r>
            </a:p>
          </p:txBody>
        </p:sp>
      </p:grp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0BB083DA-7C8F-9048-9DA2-2BFE701ACD55}"/>
              </a:ext>
            </a:extLst>
          </p:cNvPr>
          <p:cNvSpPr/>
          <p:nvPr/>
        </p:nvSpPr>
        <p:spPr>
          <a:xfrm>
            <a:off x="2803454" y="5012009"/>
            <a:ext cx="1499832" cy="719388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/>
              <a:t>分布式服务</a:t>
            </a:r>
            <a:endParaRPr kumimoji="1" lang="en-US" altLang="zh-CN" sz="1600" dirty="0"/>
          </a:p>
          <a:p>
            <a:pPr algn="ctr"/>
            <a:r>
              <a:rPr kumimoji="1" lang="en-US" altLang="zh-CN" sz="1600" b="1" dirty="0"/>
              <a:t>RPC</a:t>
            </a:r>
            <a:r>
              <a:rPr kumimoji="1" lang="zh-CN" altLang="en-US" sz="1600" b="1" dirty="0"/>
              <a:t>框架</a:t>
            </a:r>
            <a:endParaRPr kumimoji="1" lang="en-US" altLang="zh-CN" sz="1600" b="1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2DCB9F5-37CF-0F42-9481-09F7DDA3FC3C}"/>
              </a:ext>
            </a:extLst>
          </p:cNvPr>
          <p:cNvSpPr/>
          <p:nvPr/>
        </p:nvSpPr>
        <p:spPr>
          <a:xfrm>
            <a:off x="7814742" y="1689995"/>
            <a:ext cx="3624710" cy="523220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r>
              <a:rPr kumimoji="1" lang="zh-CN" altLang="en-US" sz="2800" dirty="0"/>
              <a:t>新带来的问题</a:t>
            </a:r>
            <a:r>
              <a:rPr kumimoji="1" lang="en-US" altLang="zh-CN" sz="2800" dirty="0"/>
              <a:t>(</a:t>
            </a:r>
            <a:r>
              <a:rPr kumimoji="1" lang="zh-CN" altLang="en-US" sz="2800" dirty="0"/>
              <a:t>再解决</a:t>
            </a:r>
            <a:r>
              <a:rPr kumimoji="1" lang="en-US" altLang="zh-CN" sz="2800" dirty="0"/>
              <a:t>)</a:t>
            </a:r>
            <a:endParaRPr lang="zh-CN" altLang="en-US" sz="2800" dirty="0"/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B606D50C-9C2E-4645-9FA1-5EC66933C51D}"/>
              </a:ext>
            </a:extLst>
          </p:cNvPr>
          <p:cNvSpPr/>
          <p:nvPr/>
        </p:nvSpPr>
        <p:spPr>
          <a:xfrm>
            <a:off x="7558494" y="3829759"/>
            <a:ext cx="1778346" cy="719388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/>
              <a:t>负载均衡</a:t>
            </a:r>
            <a:endParaRPr kumimoji="1" lang="en-US" altLang="zh-CN" sz="1600" dirty="0"/>
          </a:p>
          <a:p>
            <a:pPr algn="ctr"/>
            <a:r>
              <a:rPr kumimoji="1" lang="zh-CN" altLang="en-US" sz="1600" dirty="0"/>
              <a:t>分布式</a:t>
            </a:r>
            <a:endParaRPr kumimoji="1" lang="en-US" altLang="zh-CN" sz="1600" dirty="0"/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A5876B3E-DFAB-B543-89AA-FB76ECD1DB4F}"/>
              </a:ext>
            </a:extLst>
          </p:cNvPr>
          <p:cNvSpPr/>
          <p:nvPr/>
        </p:nvSpPr>
        <p:spPr>
          <a:xfrm>
            <a:off x="7558494" y="2647510"/>
            <a:ext cx="1778346" cy="719388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1600" dirty="0"/>
              <a:t>服务调用、配置</a:t>
            </a:r>
            <a:endParaRPr kumimoji="1" lang="en-US" altLang="zh-CN" sz="1600" dirty="0"/>
          </a:p>
          <a:p>
            <a:pPr algn="ctr"/>
            <a:r>
              <a:rPr kumimoji="1" lang="zh-CN" altLang="en-US" sz="1600" dirty="0"/>
              <a:t>复杂化</a:t>
            </a:r>
            <a:endParaRPr kumimoji="1" lang="en-US" altLang="zh-CN" sz="1600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BAD44ADB-55E9-5E40-B02B-26844AF9BDC2}"/>
              </a:ext>
            </a:extLst>
          </p:cNvPr>
          <p:cNvSpPr/>
          <p:nvPr/>
        </p:nvSpPr>
        <p:spPr>
          <a:xfrm>
            <a:off x="9629227" y="2548243"/>
            <a:ext cx="1903085" cy="1015663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r>
              <a:rPr lang="zh-CN" altLang="en-US" sz="1200" dirty="0"/>
              <a:t>犯过的错误：</a:t>
            </a:r>
            <a:endParaRPr lang="en-US" altLang="zh-CN" sz="1200" dirty="0"/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zh-CN" altLang="en-US" sz="1200" dirty="0"/>
              <a:t>远程服务外部配置文件</a:t>
            </a:r>
            <a:endParaRPr lang="en-US" altLang="zh-CN" sz="1200" dirty="0"/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zh-CN" altLang="en-US" sz="1200" dirty="0"/>
              <a:t>额外的服务发现逻辑</a:t>
            </a:r>
            <a:endParaRPr lang="en-US" altLang="zh-CN" sz="1200" dirty="0"/>
          </a:p>
          <a:p>
            <a:endParaRPr lang="en-US" altLang="zh-CN" sz="1200" dirty="0"/>
          </a:p>
          <a:p>
            <a:r>
              <a:rPr lang="zh-CN" altLang="en-US" sz="1200" dirty="0"/>
              <a:t>期望与本地调用一样</a:t>
            </a: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8BFD0278-A839-6744-82C4-90EAEBE8AFEA}"/>
              </a:ext>
            </a:extLst>
          </p:cNvPr>
          <p:cNvSpPr/>
          <p:nvPr/>
        </p:nvSpPr>
        <p:spPr>
          <a:xfrm>
            <a:off x="7610201" y="5012009"/>
            <a:ext cx="1778346" cy="719388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600" dirty="0"/>
              <a:t>(</a:t>
            </a:r>
            <a:r>
              <a:rPr kumimoji="1" lang="zh-CN" altLang="en-US" sz="1600" dirty="0"/>
              <a:t>分布式</a:t>
            </a:r>
            <a:r>
              <a:rPr kumimoji="1" lang="en-US" altLang="zh-CN" sz="1600" dirty="0"/>
              <a:t>)</a:t>
            </a:r>
            <a:r>
              <a:rPr kumimoji="1" lang="zh-CN" altLang="en-US" sz="1600" dirty="0"/>
              <a:t>链路</a:t>
            </a:r>
            <a:endParaRPr kumimoji="1" lang="en-US" altLang="zh-CN" sz="1600" dirty="0"/>
          </a:p>
          <a:p>
            <a:pPr algn="ctr"/>
            <a:r>
              <a:rPr kumimoji="1" lang="zh-CN" altLang="en-US" sz="1600" dirty="0"/>
              <a:t>问题排查复杂化</a:t>
            </a:r>
            <a:endParaRPr kumimoji="1" lang="en-US" altLang="zh-CN" sz="16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1B7B32F-4572-484A-99EE-28BD5EAEE535}"/>
              </a:ext>
            </a:extLst>
          </p:cNvPr>
          <p:cNvSpPr/>
          <p:nvPr/>
        </p:nvSpPr>
        <p:spPr>
          <a:xfrm>
            <a:off x="9629227" y="4021528"/>
            <a:ext cx="2061783" cy="461665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r>
              <a:rPr lang="zh-CN" altLang="en-US" sz="1200" dirty="0"/>
              <a:t>犯过的错误：</a:t>
            </a:r>
            <a:endParaRPr lang="en-US" altLang="zh-CN" sz="1200" dirty="0"/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zh-CN" altLang="en-US" sz="1200" dirty="0"/>
              <a:t>忽视了集中</a:t>
            </a:r>
            <a:r>
              <a:rPr lang="en-US" altLang="zh-CN" sz="1200" dirty="0"/>
              <a:t>LB</a:t>
            </a:r>
            <a:r>
              <a:rPr lang="zh-CN" altLang="en-US" sz="1200" dirty="0"/>
              <a:t>设备的瓶颈</a:t>
            </a:r>
            <a:endParaRPr lang="en-US" altLang="zh-CN" sz="12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9808FFD6-D5EA-EC48-BFF3-62E71FBCFB3E}"/>
              </a:ext>
            </a:extLst>
          </p:cNvPr>
          <p:cNvSpPr/>
          <p:nvPr/>
        </p:nvSpPr>
        <p:spPr>
          <a:xfrm>
            <a:off x="9629227" y="4956205"/>
            <a:ext cx="2056973" cy="83099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r>
              <a:rPr lang="zh-CN" altLang="en-US" sz="1200" dirty="0"/>
              <a:t>犯过的错误：</a:t>
            </a:r>
            <a:endParaRPr lang="en-US" altLang="zh-CN" sz="1200" dirty="0"/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zh-CN" altLang="en-US" sz="1200" dirty="0"/>
              <a:t>忽视</a:t>
            </a:r>
            <a:r>
              <a:rPr lang="en-US" altLang="zh-CN" sz="1200" dirty="0"/>
              <a:t>/</a:t>
            </a:r>
            <a:r>
              <a:rPr lang="zh-CN" altLang="en-US" sz="1200" dirty="0"/>
              <a:t>无视了这个问题</a:t>
            </a:r>
            <a:endParaRPr lang="en-US" altLang="zh-CN" sz="1200" dirty="0"/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zh-CN" altLang="en-US" sz="1200" dirty="0"/>
              <a:t>系统没有预留的设计支持</a:t>
            </a:r>
            <a:endParaRPr lang="en-US" altLang="zh-CN" sz="1200" dirty="0"/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zh-CN" altLang="en-US" sz="1200" dirty="0"/>
              <a:t>没有及时解决</a:t>
            </a:r>
            <a:endParaRPr lang="en-US" altLang="zh-CN" sz="1200" dirty="0"/>
          </a:p>
        </p:txBody>
      </p:sp>
      <p:cxnSp>
        <p:nvCxnSpPr>
          <p:cNvPr id="20" name="直线连接符 19">
            <a:extLst>
              <a:ext uri="{FF2B5EF4-FFF2-40B4-BE49-F238E27FC236}">
                <a16:creationId xmlns:a16="http://schemas.microsoft.com/office/drawing/2014/main" id="{23150173-05B6-0C43-BAD5-168E4C90F845}"/>
              </a:ext>
            </a:extLst>
          </p:cNvPr>
          <p:cNvCxnSpPr>
            <a:cxnSpLocks/>
          </p:cNvCxnSpPr>
          <p:nvPr/>
        </p:nvCxnSpPr>
        <p:spPr>
          <a:xfrm>
            <a:off x="6951777" y="1435100"/>
            <a:ext cx="0" cy="509270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670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animBg="1"/>
      <p:bldP spid="15" grpId="0" animBg="1"/>
      <p:bldP spid="16" grpId="0"/>
      <p:bldP spid="17" grpId="0" animBg="1"/>
      <p:bldP spid="18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24F636-4DCA-FC40-AF2E-D3A5E98E8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系统核心概念 </a:t>
            </a:r>
            <a:r>
              <a:rPr kumimoji="1" lang="en-US" altLang="zh-CN" dirty="0"/>
              <a:t>—</a:t>
            </a:r>
            <a:r>
              <a:rPr kumimoji="1" lang="zh-CN" altLang="en-US" dirty="0"/>
              <a:t> 调用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EA548F-D0D3-4249-A362-391CD0B4FAB3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 anchor="ctr"/>
          <a:lstStyle/>
          <a:p>
            <a:r>
              <a:rPr kumimoji="1" lang="zh-CN" altLang="en-US" dirty="0"/>
              <a:t>统一调用 抽象 </a:t>
            </a:r>
            <a:r>
              <a:rPr kumimoji="1" lang="en-US" altLang="zh-CN" b="1" dirty="0"/>
              <a:t>Invoker</a:t>
            </a:r>
          </a:p>
          <a:p>
            <a:pPr lvl="1"/>
            <a:r>
              <a:rPr kumimoji="1" lang="en-US" altLang="zh-CN" dirty="0"/>
              <a:t>Java</a:t>
            </a:r>
            <a:r>
              <a:rPr kumimoji="1" lang="zh-CN" altLang="en-US" dirty="0"/>
              <a:t>强类型接口</a:t>
            </a:r>
            <a:r>
              <a:rPr kumimoji="1" lang="en-US" altLang="zh-CN" dirty="0"/>
              <a:t>/</a:t>
            </a:r>
            <a:r>
              <a:rPr kumimoji="1" lang="zh-CN" altLang="en-US" dirty="0"/>
              <a:t>代理调用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协议实现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集群调用、单机调用</a:t>
            </a:r>
            <a:endParaRPr kumimoji="1" lang="en-US" altLang="zh-CN" dirty="0"/>
          </a:p>
          <a:p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集群调用的分解抽象</a:t>
            </a:r>
            <a:endParaRPr kumimoji="1"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1"/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Cluster -&gt;</a:t>
            </a: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Directory</a:t>
            </a:r>
          </a:p>
          <a:p>
            <a:pPr lvl="1"/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Router</a:t>
            </a: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zh-CN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LoadBalance</a:t>
            </a:r>
            <a:endParaRPr kumimoji="1"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Filter</a:t>
            </a:r>
          </a:p>
          <a:p>
            <a:pPr lvl="1"/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941DF7E-56B2-804A-81ED-D7F9D59F0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3341" y="0"/>
            <a:ext cx="46892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465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24F636-4DCA-FC40-AF2E-D3A5E98E8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系统核心概念 </a:t>
            </a:r>
            <a:r>
              <a:rPr kumimoji="1" lang="en-US" altLang="zh-CN" dirty="0"/>
              <a:t>—</a:t>
            </a:r>
            <a:r>
              <a:rPr kumimoji="1" lang="zh-CN" altLang="en-US" dirty="0"/>
              <a:t> 集群调用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EA548F-D0D3-4249-A362-391CD0B4FAB3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 anchor="ctr"/>
          <a:lstStyle/>
          <a:p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统一调用 抽象 </a:t>
            </a: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Invoker</a:t>
            </a:r>
          </a:p>
          <a:p>
            <a:r>
              <a:rPr kumimoji="1" lang="zh-CN" altLang="en-US" dirty="0"/>
              <a:t>集群调用的分解抽象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Cluster -&gt;</a:t>
            </a:r>
            <a:r>
              <a:rPr kumimoji="1" lang="zh-CN" altLang="en-US" dirty="0"/>
              <a:t> </a:t>
            </a:r>
            <a:r>
              <a:rPr kumimoji="1" lang="en-US" altLang="zh-CN" dirty="0"/>
              <a:t>Directory</a:t>
            </a:r>
          </a:p>
          <a:p>
            <a:pPr lvl="1"/>
            <a:r>
              <a:rPr kumimoji="1" lang="en-US" altLang="zh-CN" dirty="0"/>
              <a:t>Router</a:t>
            </a:r>
            <a:r>
              <a:rPr kumimoji="1" lang="zh-CN" altLang="en-US" dirty="0"/>
              <a:t>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LoadBalance</a:t>
            </a:r>
            <a:endParaRPr kumimoji="1" lang="en-US" altLang="zh-CN" dirty="0"/>
          </a:p>
          <a:p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Filter</a:t>
            </a:r>
          </a:p>
          <a:p>
            <a:pPr lvl="1"/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2614C6C-F64E-F341-8273-6BABB70152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4957" y="2165156"/>
            <a:ext cx="6635402" cy="3317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115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24F636-4DCA-FC40-AF2E-D3A5E98E8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系统核心概念 </a:t>
            </a:r>
            <a:r>
              <a:rPr kumimoji="1" lang="en-US" altLang="zh-CN" dirty="0"/>
              <a:t>—</a:t>
            </a:r>
            <a:r>
              <a:rPr kumimoji="1" lang="zh-CN" altLang="en-US" dirty="0"/>
              <a:t> </a:t>
            </a:r>
            <a:r>
              <a:rPr kumimoji="1" lang="en-US" altLang="zh-CN" dirty="0"/>
              <a:t>Filter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EA548F-D0D3-4249-A362-391CD0B4FAB3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 anchor="ctr">
            <a:normAutofit/>
          </a:bodyPr>
          <a:lstStyle/>
          <a:p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统一调用 抽象</a:t>
            </a:r>
            <a:endParaRPr kumimoji="1"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集群调用的分解抽象</a:t>
            </a:r>
            <a:endParaRPr kumimoji="1"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kumimoji="1" lang="en-US" altLang="zh-CN" dirty="0"/>
              <a:t>Filter</a:t>
            </a:r>
          </a:p>
          <a:p>
            <a:pPr lvl="1"/>
            <a:r>
              <a:rPr kumimoji="1" lang="zh-CN" altLang="en-US" dirty="0"/>
              <a:t>超时返回 检测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抛出非</a:t>
            </a:r>
            <a:r>
              <a:rPr kumimoji="1" lang="en-US" altLang="zh-CN" dirty="0"/>
              <a:t>API</a:t>
            </a:r>
            <a:r>
              <a:rPr kumimoji="1" lang="zh-CN" altLang="en-US" dirty="0"/>
              <a:t>声明的异常</a:t>
            </a:r>
            <a:r>
              <a:rPr kumimoji="1" lang="en-US" altLang="zh-CN" dirty="0"/>
              <a:t>/</a:t>
            </a:r>
            <a:r>
              <a:rPr kumimoji="1" lang="zh-CN" altLang="en-US" dirty="0"/>
              <a:t>调用过期</a:t>
            </a:r>
            <a:r>
              <a:rPr kumimoji="1" lang="en-US" altLang="zh-CN" dirty="0"/>
              <a:t>API</a:t>
            </a:r>
            <a:r>
              <a:rPr kumimoji="1" lang="zh-CN" altLang="en-US" dirty="0"/>
              <a:t> 检测</a:t>
            </a:r>
            <a:br>
              <a:rPr kumimoji="1" lang="en-US" altLang="zh-CN" dirty="0"/>
            </a:br>
            <a:r>
              <a:rPr kumimoji="1"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打印日志（以知会和报警）</a:t>
            </a:r>
            <a:endParaRPr kumimoji="1"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1"/>
            <a:r>
              <a:rPr kumimoji="1" lang="zh-CN" altLang="en-US" dirty="0"/>
              <a:t>泛化调用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并发度</a:t>
            </a:r>
            <a:r>
              <a:rPr kumimoji="1" lang="en-US" altLang="zh-CN" dirty="0"/>
              <a:t>/QPS</a:t>
            </a:r>
            <a:r>
              <a:rPr kumimoji="1" lang="zh-CN" altLang="en-US" dirty="0"/>
              <a:t> 限流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缓存 </a:t>
            </a:r>
            <a:r>
              <a:rPr kumimoji="1" lang="en-US" altLang="zh-CN" dirty="0"/>
              <a:t>/</a:t>
            </a:r>
            <a:r>
              <a:rPr kumimoji="1" lang="zh-CN" altLang="en-US" dirty="0"/>
              <a:t> 上下文传递 </a:t>
            </a:r>
            <a:r>
              <a:rPr kumimoji="1" lang="en-US" altLang="zh-CN" dirty="0"/>
              <a:t>/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ClassLoader</a:t>
            </a:r>
            <a:r>
              <a:rPr kumimoji="1" lang="zh-CN" altLang="en-US" dirty="0"/>
              <a:t>切换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鉴权</a:t>
            </a:r>
            <a:r>
              <a:rPr kumimoji="1" lang="en-US" altLang="zh-CN" dirty="0"/>
              <a:t>/TLS</a:t>
            </a:r>
          </a:p>
          <a:p>
            <a:pPr lvl="1"/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7B7B6EC-D025-2043-9D35-8C396BD4A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5691" y="0"/>
            <a:ext cx="56568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786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A714A4-3423-4F44-B8FC-D5A34ABB2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2.</a:t>
            </a:r>
            <a:r>
              <a:rPr kumimoji="1" lang="zh-CN" altLang="en-US" dirty="0"/>
              <a:t> 系统组件与流程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D27B354-04DD-134F-951B-3C8024ECC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864" y="1180071"/>
            <a:ext cx="7581804" cy="5677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942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A714A4-3423-4F44-B8FC-D5A34ABB2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3. Dubbo</a:t>
            </a:r>
            <a:r>
              <a:rPr kumimoji="1" lang="zh-CN" altLang="en-US" dirty="0"/>
              <a:t>提供的扩展点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2DC5495-B5BF-284C-8CB5-DF6845DC7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854" y="1242884"/>
            <a:ext cx="3660860" cy="563123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0B9C534-BED0-444C-A761-6F8297DD63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671" y="1242883"/>
            <a:ext cx="3103436" cy="562278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38C55DB-56EE-154A-AAFE-1FFC708CE4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40064" y="-1"/>
            <a:ext cx="3225458" cy="6874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445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1692CC-3D55-074A-9957-933331223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4.</a:t>
            </a:r>
            <a:r>
              <a:rPr kumimoji="1" lang="zh-CN" altLang="en-US" dirty="0"/>
              <a:t> </a:t>
            </a:r>
            <a:r>
              <a:rPr kumimoji="1" lang="en-US" altLang="zh-CN" dirty="0"/>
              <a:t>Dubbo</a:t>
            </a:r>
            <a:r>
              <a:rPr kumimoji="1" lang="zh-CN" altLang="en-US" dirty="0"/>
              <a:t>中坚持的设计原则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A2640E-DBF5-8340-842C-B22451C067F9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10972800" cy="5638800"/>
          </a:xfrm>
        </p:spPr>
        <p:txBody>
          <a:bodyPr>
            <a:normAutofit/>
          </a:bodyPr>
          <a:lstStyle/>
          <a:p>
            <a:r>
              <a:rPr kumimoji="1" lang="zh-CN" altLang="en-US" sz="2000" dirty="0"/>
              <a:t>一致性 </a:t>
            </a:r>
            <a:r>
              <a:rPr kumimoji="1" lang="en-US" altLang="zh-CN" sz="2000" dirty="0"/>
              <a:t>&amp;</a:t>
            </a:r>
            <a:r>
              <a:rPr kumimoji="1" lang="zh-CN" altLang="en-US" sz="2000" dirty="0"/>
              <a:t> 完备性（使用方便）</a:t>
            </a:r>
            <a:endParaRPr kumimoji="1" lang="en-US" altLang="zh-CN" sz="2000" dirty="0"/>
          </a:p>
          <a:p>
            <a:pPr lvl="1"/>
            <a:r>
              <a:rPr kumimoji="1" lang="zh-CN" altLang="en-US" sz="1800" dirty="0"/>
              <a:t>配置</a:t>
            </a:r>
            <a:endParaRPr kumimoji="1" lang="en-US" altLang="zh-CN" sz="1800" dirty="0"/>
          </a:p>
          <a:p>
            <a:pPr lvl="2"/>
            <a:r>
              <a:rPr kumimoji="1" lang="zh-CN" altLang="en-US" sz="1600" dirty="0"/>
              <a:t>不同的 主体粒度</a:t>
            </a:r>
            <a:r>
              <a:rPr kumimoji="1" lang="en-US" altLang="zh-CN" sz="1600" dirty="0"/>
              <a:t>/</a:t>
            </a:r>
            <a:r>
              <a:rPr kumimoji="1" lang="zh-CN" altLang="en-US" sz="1600" dirty="0"/>
              <a:t>作用域</a:t>
            </a:r>
            <a:endParaRPr kumimoji="1" lang="en-US" altLang="zh-CN" sz="1600" dirty="0"/>
          </a:p>
          <a:p>
            <a:pPr lvl="3"/>
            <a:r>
              <a:rPr kumimoji="1" lang="zh-CN" altLang="en-US" sz="1400" dirty="0"/>
              <a:t>方法 </a:t>
            </a:r>
            <a:r>
              <a:rPr kumimoji="1" lang="en-US" altLang="zh-CN" sz="1400" dirty="0"/>
              <a:t>&gt;</a:t>
            </a:r>
            <a:r>
              <a:rPr kumimoji="1" lang="zh-CN" altLang="en-US" sz="1400" dirty="0"/>
              <a:t> 服务 </a:t>
            </a:r>
            <a:r>
              <a:rPr kumimoji="1" lang="en-US" altLang="zh-CN" sz="1400" dirty="0"/>
              <a:t>&gt;</a:t>
            </a:r>
            <a:r>
              <a:rPr kumimoji="1" lang="zh-CN" altLang="en-US" sz="1400" dirty="0"/>
              <a:t> 全局缺省配置 </a:t>
            </a:r>
            <a:r>
              <a:rPr kumimoji="1" lang="en-US" altLang="zh-CN" sz="1400" dirty="0"/>
              <a:t>&gt;</a:t>
            </a:r>
            <a:r>
              <a:rPr kumimoji="1" lang="zh-CN" altLang="en-US" sz="1400" dirty="0"/>
              <a:t> </a:t>
            </a:r>
            <a:r>
              <a:rPr kumimoji="1" lang="en-US" altLang="zh-CN" sz="1400" dirty="0"/>
              <a:t>Dubbo</a:t>
            </a:r>
            <a:r>
              <a:rPr kumimoji="1" lang="zh-CN" altLang="en-US" sz="1400" dirty="0"/>
              <a:t>中</a:t>
            </a:r>
            <a:r>
              <a:rPr kumimoji="1" lang="en-US" altLang="zh-CN" sz="1400" dirty="0"/>
              <a:t>Hard-Code</a:t>
            </a:r>
            <a:r>
              <a:rPr kumimoji="1" lang="zh-CN" altLang="en-US" sz="1400" dirty="0"/>
              <a:t>配置</a:t>
            </a:r>
            <a:endParaRPr kumimoji="1" lang="en-US" altLang="zh-CN" sz="1400" dirty="0"/>
          </a:p>
          <a:p>
            <a:pPr lvl="3"/>
            <a:r>
              <a:rPr kumimoji="1" lang="en-US" altLang="zh-CN" sz="1400" dirty="0"/>
              <a:t>Consumer &gt;</a:t>
            </a:r>
            <a:r>
              <a:rPr kumimoji="1" lang="zh-CN" altLang="en-US" sz="1400" dirty="0"/>
              <a:t> </a:t>
            </a:r>
            <a:r>
              <a:rPr kumimoji="1" lang="en-US" altLang="zh-CN" sz="1400" dirty="0"/>
              <a:t>Provider</a:t>
            </a:r>
            <a:r>
              <a:rPr kumimoji="1" lang="zh-CN" altLang="en-US" sz="1400" dirty="0"/>
              <a:t>（不同的主体空间）</a:t>
            </a:r>
            <a:endParaRPr kumimoji="1" lang="en-US" altLang="zh-CN" sz="1400" dirty="0"/>
          </a:p>
          <a:p>
            <a:pPr lvl="2"/>
            <a:r>
              <a:rPr kumimoji="1" lang="zh-CN" altLang="en-US" sz="1600" dirty="0"/>
              <a:t>不同的 配置方式</a:t>
            </a:r>
            <a:r>
              <a:rPr kumimoji="1" lang="en-US" altLang="zh-CN" sz="1600" dirty="0"/>
              <a:t>/</a:t>
            </a:r>
            <a:r>
              <a:rPr kumimoji="1" lang="zh-CN" altLang="en-US" sz="1600" dirty="0"/>
              <a:t>来源，在功能一致</a:t>
            </a:r>
            <a:endParaRPr kumimoji="1" lang="en-US" altLang="zh-CN" sz="1600" dirty="0"/>
          </a:p>
          <a:p>
            <a:pPr lvl="3"/>
            <a:r>
              <a:rPr kumimoji="1" lang="zh-CN" altLang="en-US" sz="1400" dirty="0"/>
              <a:t>通过 </a:t>
            </a:r>
            <a:r>
              <a:rPr kumimoji="1" lang="en-US" altLang="zh-CN" sz="1400" dirty="0"/>
              <a:t>JVM</a:t>
            </a:r>
            <a:r>
              <a:rPr kumimoji="1" lang="zh-CN" altLang="en-US" sz="1400" dirty="0"/>
              <a:t> </a:t>
            </a:r>
            <a:r>
              <a:rPr kumimoji="1" lang="en-US" altLang="zh-CN" sz="1400" dirty="0"/>
              <a:t>-D</a:t>
            </a:r>
            <a:r>
              <a:rPr kumimoji="1" lang="zh-CN" altLang="en-US" sz="1400" dirty="0"/>
              <a:t> 选项；通过 环境变量</a:t>
            </a:r>
            <a:endParaRPr kumimoji="1" lang="en-US" altLang="zh-CN" sz="1400" dirty="0"/>
          </a:p>
          <a:p>
            <a:pPr lvl="3"/>
            <a:r>
              <a:rPr kumimoji="1" lang="zh-CN" altLang="en-US" sz="1400" dirty="0"/>
              <a:t>通过 外部化配置（集中式配置中心）</a:t>
            </a:r>
            <a:endParaRPr kumimoji="1" lang="en-US" altLang="zh-CN" sz="1400" dirty="0"/>
          </a:p>
          <a:p>
            <a:pPr lvl="3"/>
            <a:r>
              <a:rPr kumimoji="1" lang="zh-CN" altLang="en-US" sz="1400" dirty="0"/>
              <a:t>通过 编程</a:t>
            </a:r>
            <a:r>
              <a:rPr kumimoji="1" lang="en-US" altLang="zh-CN" sz="1400" dirty="0"/>
              <a:t>API</a:t>
            </a:r>
            <a:r>
              <a:rPr kumimoji="1" lang="zh-CN" altLang="en-US" sz="1400" dirty="0"/>
              <a:t>、</a:t>
            </a:r>
            <a:r>
              <a:rPr kumimoji="1" lang="en-US" altLang="zh-CN" sz="1400" dirty="0"/>
              <a:t>Spring</a:t>
            </a:r>
            <a:r>
              <a:rPr kumimoji="1" lang="zh-CN" altLang="en-US" sz="1400" dirty="0"/>
              <a:t> </a:t>
            </a:r>
            <a:r>
              <a:rPr kumimoji="1" lang="en-US" altLang="zh-CN" sz="1400" dirty="0"/>
              <a:t>XML/Annotation</a:t>
            </a:r>
            <a:r>
              <a:rPr kumimoji="1" lang="zh-CN" altLang="en-US" sz="1400" dirty="0"/>
              <a:t>配置、</a:t>
            </a:r>
            <a:r>
              <a:rPr kumimoji="1" lang="en-US" altLang="zh-CN" sz="1400" dirty="0"/>
              <a:t> </a:t>
            </a:r>
            <a:r>
              <a:rPr kumimoji="1" lang="en-US" altLang="zh-CN" sz="1400" dirty="0" err="1"/>
              <a:t>SpringBoot</a:t>
            </a:r>
            <a:r>
              <a:rPr kumimoji="1" lang="zh-CN" altLang="en-US" sz="1400" dirty="0"/>
              <a:t> </a:t>
            </a:r>
            <a:r>
              <a:rPr kumimoji="1" lang="en-US" altLang="zh-CN" sz="1400" dirty="0"/>
              <a:t>Properties</a:t>
            </a:r>
          </a:p>
          <a:p>
            <a:pPr lvl="3"/>
            <a:r>
              <a:rPr kumimoji="1" lang="zh-CN" altLang="en-US" sz="1400" dirty="0"/>
              <a:t>属性文件 </a:t>
            </a:r>
            <a:r>
              <a:rPr kumimoji="1" lang="en-US" altLang="zh-CN" sz="1400" dirty="0" err="1"/>
              <a:t>dubbo.properties</a:t>
            </a:r>
            <a:endParaRPr kumimoji="1" lang="en-US" altLang="zh-CN" sz="1400" dirty="0"/>
          </a:p>
          <a:p>
            <a:pPr lvl="2"/>
            <a:r>
              <a:rPr kumimoji="1" lang="zh-CN" altLang="en-US" sz="1600" dirty="0"/>
              <a:t>上面不同的维度，约定了 完整的覆盖</a:t>
            </a:r>
            <a:r>
              <a:rPr kumimoji="1" lang="en-US" altLang="zh-CN" sz="1600" dirty="0"/>
              <a:t>/</a:t>
            </a:r>
            <a:r>
              <a:rPr kumimoji="1" lang="zh-CN" altLang="en-US" sz="1600" dirty="0"/>
              <a:t>合并方式（配置生效优先级）</a:t>
            </a:r>
            <a:endParaRPr kumimoji="1" lang="en-US" altLang="zh-CN" sz="1600" dirty="0"/>
          </a:p>
          <a:p>
            <a:pPr lvl="3"/>
            <a:r>
              <a:rPr kumimoji="1" lang="zh-CN" altLang="en-US" sz="1400" dirty="0"/>
              <a:t>原则：小范围 </a:t>
            </a:r>
            <a:r>
              <a:rPr kumimoji="1" lang="en-US" altLang="zh-CN" sz="1400" dirty="0"/>
              <a:t>&gt;</a:t>
            </a:r>
            <a:r>
              <a:rPr kumimoji="1" lang="zh-CN" altLang="en-US" sz="1400" dirty="0"/>
              <a:t> 大范围；近距离 </a:t>
            </a:r>
            <a:r>
              <a:rPr kumimoji="1" lang="en-US" altLang="zh-CN" sz="1400" dirty="0"/>
              <a:t>&gt;</a:t>
            </a:r>
            <a:r>
              <a:rPr kumimoji="1" lang="zh-CN" altLang="en-US" sz="1400" dirty="0"/>
              <a:t> 远距离；易变的 </a:t>
            </a:r>
            <a:r>
              <a:rPr kumimoji="1" lang="en-US" altLang="zh-CN" sz="1400" dirty="0"/>
              <a:t>&gt;</a:t>
            </a:r>
            <a:r>
              <a:rPr kumimoji="1" lang="zh-CN" altLang="en-US" sz="1400" dirty="0"/>
              <a:t> 难变的</a:t>
            </a:r>
            <a:endParaRPr kumimoji="1" lang="en-US" altLang="zh-CN" sz="1400" dirty="0"/>
          </a:p>
          <a:p>
            <a:pPr lvl="1"/>
            <a:r>
              <a:rPr kumimoji="1" lang="zh-CN" altLang="en-US" sz="1900" dirty="0"/>
              <a:t>可配置即可编程，反之亦然。</a:t>
            </a:r>
            <a:endParaRPr kumimoji="1" lang="en-US" altLang="zh-CN" sz="1900" dirty="0"/>
          </a:p>
          <a:p>
            <a:r>
              <a:rPr kumimoji="1" lang="zh-CN" altLang="en-US" sz="2000" dirty="0"/>
              <a:t>平等对待第三方（定制方便）</a:t>
            </a:r>
            <a:endParaRPr kumimoji="1" lang="en-US" altLang="zh-CN" sz="2000" dirty="0"/>
          </a:p>
          <a:p>
            <a:pPr lvl="1"/>
            <a:r>
              <a:rPr kumimoji="1" lang="zh-CN" altLang="en-US" sz="1700" dirty="0"/>
              <a:t>业务上有可能定制部分，做成扩展点，可以替换了架构内置的实现。</a:t>
            </a:r>
            <a:endParaRPr kumimoji="1" lang="en-US" altLang="zh-CN" sz="1700" dirty="0"/>
          </a:p>
          <a:p>
            <a:pPr lvl="1"/>
            <a:r>
              <a:rPr kumimoji="1" lang="zh-CN" altLang="en-US" sz="1700" dirty="0"/>
              <a:t>也方便自己的迭代演进：</a:t>
            </a:r>
            <a:endParaRPr kumimoji="1" lang="en-US" altLang="zh-CN" sz="1700" dirty="0"/>
          </a:p>
          <a:p>
            <a:pPr lvl="2"/>
            <a:r>
              <a:rPr kumimoji="1" lang="zh-CN" altLang="en-US" sz="1400" dirty="0"/>
              <a:t>引入更高性能的实现组件</a:t>
            </a:r>
            <a:endParaRPr kumimoji="1" lang="en-US" altLang="zh-CN" sz="1400" dirty="0"/>
          </a:p>
          <a:p>
            <a:pPr lvl="2"/>
            <a:r>
              <a:rPr kumimoji="1" lang="zh-CN" altLang="en-US" sz="1400" dirty="0"/>
              <a:t>新功能实现尝新；生态集成</a:t>
            </a:r>
            <a:endParaRPr kumimoji="1" lang="zh-CN" altLang="en-US" sz="1300" dirty="0"/>
          </a:p>
        </p:txBody>
      </p:sp>
    </p:spTree>
    <p:extLst>
      <p:ext uri="{BB962C8B-B14F-4D97-AF65-F5344CB8AC3E}">
        <p14:creationId xmlns:p14="http://schemas.microsoft.com/office/powerpoint/2010/main" val="355397980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质朴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" id="{9C486ECA-7A50-7845-A10B-D538AFB4238E}" vid="{9085A87E-D2AC-8A42-A674-34A3FB08B1A6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</Template>
  <TotalTime>10782</TotalTime>
  <Words>651</Words>
  <Application>Microsoft Macintosh PowerPoint</Application>
  <PresentationFormat>宽屏</PresentationFormat>
  <Paragraphs>105</Paragraphs>
  <Slides>11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DengXian</vt:lpstr>
      <vt:lpstr>DengXian</vt:lpstr>
      <vt:lpstr>Arial</vt:lpstr>
      <vt:lpstr>Dubai</vt:lpstr>
      <vt:lpstr>Wingdings</vt:lpstr>
      <vt:lpstr>Wingdings 3</vt:lpstr>
      <vt:lpstr>s</vt:lpstr>
      <vt:lpstr>RPC(Dubbo)系统介绍 关注问题、系统概念/流程、设计原则 </vt:lpstr>
      <vt:lpstr>大纲</vt:lpstr>
      <vt:lpstr>0. RPC关注解决的什么问题？</vt:lpstr>
      <vt:lpstr>1. 系统核心概念 — 调用</vt:lpstr>
      <vt:lpstr>1. 系统核心概念 — 集群调用</vt:lpstr>
      <vt:lpstr>1. 系统核心概念 — Filter</vt:lpstr>
      <vt:lpstr>2. 系统组件与流程</vt:lpstr>
      <vt:lpstr>3. Dubbo提供的扩展点</vt:lpstr>
      <vt:lpstr>4. Dubbo中坚持的设计原则</vt:lpstr>
      <vt:lpstr>PowerPoint 演示文稿</vt:lpstr>
      <vt:lpstr>相关资料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RPC(Dubbo)系统介绍 关注点、系统概念、设计及其原则 </dc:title>
  <dc:creator>Microsoft Office User</dc:creator>
  <cp:lastModifiedBy>Microsoft Office User</cp:lastModifiedBy>
  <cp:revision>69</cp:revision>
  <dcterms:created xsi:type="dcterms:W3CDTF">2020-07-20T06:39:12Z</dcterms:created>
  <dcterms:modified xsi:type="dcterms:W3CDTF">2021-07-06T09:26:19Z</dcterms:modified>
</cp:coreProperties>
</file>

<file path=docProps/thumbnail.jpeg>
</file>